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5" r:id="rId9"/>
    <p:sldId id="264" r:id="rId10"/>
    <p:sldId id="262" r:id="rId11"/>
  </p:sldIdLst>
  <p:sldSz cx="18288000" cy="10287000"/>
  <p:notesSz cx="6858000" cy="9144000"/>
  <p:embeddedFontLst>
    <p:embeddedFont>
      <p:font typeface="Agrandir Narrow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ays" panose="02000505050000020004" charset="0"/>
      <p:regular r:id="rId17"/>
    </p:embeddedFont>
    <p:embeddedFont>
      <p:font typeface="Open Sauce" panose="020B0604020202020204" charset="0"/>
      <p:regular r:id="rId18"/>
    </p:embeddedFont>
    <p:embeddedFont>
      <p:font typeface="Open Sauce Light" panose="020B0604020202020204" charset="0"/>
      <p:regular r:id="rId19"/>
    </p:embeddedFont>
    <p:embeddedFont>
      <p:font typeface="Open Sauce Medium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24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1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AutoShape 3"/>
          <p:cNvSpPr/>
          <p:nvPr/>
        </p:nvSpPr>
        <p:spPr>
          <a:xfrm>
            <a:off x="1280999" y="5105400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1280999" y="4126953"/>
            <a:ext cx="10942149" cy="69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69"/>
              </a:lnSpc>
            </a:pPr>
            <a:r>
              <a:rPr lang="en-US" sz="4881" spc="180">
                <a:solidFill>
                  <a:srgbClr val="FFFFFF"/>
                </a:solidFill>
                <a:latin typeface="Days"/>
              </a:rPr>
              <a:t>(Cascading Style Sheet)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0999" y="2364100"/>
            <a:ext cx="10375827" cy="171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263"/>
              </a:lnSpc>
            </a:pPr>
            <a:r>
              <a:rPr lang="en-US" sz="12057" spc="868">
                <a:solidFill>
                  <a:srgbClr val="FFFFFF"/>
                </a:solidFill>
                <a:latin typeface="Open Sauce Medium"/>
              </a:rPr>
              <a:t>CSS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5691" y="673637"/>
            <a:ext cx="7848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XI PPLG 1</a:t>
            </a:r>
          </a:p>
          <a:p>
            <a:pPr>
              <a:lnSpc>
                <a:spcPts val="3068"/>
              </a:lnSpc>
            </a:pP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Oleh Bapak </a:t>
            </a:r>
            <a:r>
              <a:rPr lang="en-US" sz="2789" spc="209" dirty="0" err="1">
                <a:solidFill>
                  <a:srgbClr val="FFFFFF"/>
                </a:solidFill>
                <a:latin typeface="Agrandir Narrow Bold"/>
              </a:rPr>
              <a:t>Sahle</a:t>
            </a: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2789" spc="209" dirty="0" err="1">
                <a:solidFill>
                  <a:srgbClr val="FFFFFF"/>
                </a:solidFill>
                <a:latin typeface="Agrandir Narrow Bold"/>
              </a:rPr>
              <a:t>Efri</a:t>
            </a: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2789" spc="209" dirty="0" err="1">
                <a:solidFill>
                  <a:srgbClr val="FFFFFF"/>
                </a:solidFill>
                <a:latin typeface="Agrandir Narrow Bold"/>
              </a:rPr>
              <a:t>Widhadbyo</a:t>
            </a: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, S. </a:t>
            </a:r>
            <a:r>
              <a:rPr lang="en-US" sz="2789" spc="209" dirty="0" err="1">
                <a:solidFill>
                  <a:srgbClr val="FFFFFF"/>
                </a:solidFill>
                <a:latin typeface="Agrandir Narrow Bold"/>
              </a:rPr>
              <a:t>Kom</a:t>
            </a:r>
            <a:endParaRPr lang="en-US" sz="2789" spc="209" dirty="0">
              <a:solidFill>
                <a:srgbClr val="FFFFFF"/>
              </a:solidFill>
              <a:latin typeface="Agrandir Narrow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1786" y="5314950"/>
            <a:ext cx="9575497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408" dirty="0">
                <a:solidFill>
                  <a:srgbClr val="FFFFFF"/>
                </a:solidFill>
                <a:latin typeface="Agrandir Narrow Bold"/>
              </a:rPr>
              <a:t>“Aku </a:t>
            </a:r>
            <a:r>
              <a:rPr lang="en-US" sz="4800" spc="408" dirty="0" err="1">
                <a:solidFill>
                  <a:srgbClr val="FFFFFF"/>
                </a:solidFill>
                <a:latin typeface="Agrandir Narrow Bold"/>
              </a:rPr>
              <a:t>Tampamu</a:t>
            </a:r>
            <a:r>
              <a:rPr lang="en-US" sz="4800" spc="408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4800" spc="408" dirty="0" err="1">
                <a:solidFill>
                  <a:srgbClr val="FFFFFF"/>
                </a:solidFill>
                <a:latin typeface="Agrandir Narrow Bold"/>
              </a:rPr>
              <a:t>Ibarat</a:t>
            </a:r>
            <a:r>
              <a:rPr lang="en-US" sz="4800" spc="408" dirty="0">
                <a:solidFill>
                  <a:srgbClr val="FFFFFF"/>
                </a:solidFill>
                <a:latin typeface="Agrandir Narrow Bold"/>
              </a:rPr>
              <a:t> HTML </a:t>
            </a:r>
            <a:r>
              <a:rPr lang="en-US" sz="4800" spc="408" dirty="0" err="1">
                <a:solidFill>
                  <a:srgbClr val="FFFFFF"/>
                </a:solidFill>
                <a:latin typeface="Agrandir Narrow Bold"/>
              </a:rPr>
              <a:t>Tanpa</a:t>
            </a:r>
            <a:r>
              <a:rPr lang="en-US" sz="4800" spc="408" dirty="0">
                <a:solidFill>
                  <a:srgbClr val="FFFFFF"/>
                </a:solidFill>
                <a:latin typeface="Agrandir Narrow Bold"/>
              </a:rPr>
              <a:t> CSS”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657E7-D452-A2A8-A257-7AFC624A4DD0}"/>
              </a:ext>
            </a:extLst>
          </p:cNvPr>
          <p:cNvSpPr txBox="1"/>
          <p:nvPr/>
        </p:nvSpPr>
        <p:spPr>
          <a:xfrm>
            <a:off x="1244904" y="7005185"/>
            <a:ext cx="9969615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spc="408" dirty="0" err="1">
                <a:solidFill>
                  <a:srgbClr val="FFFFFF"/>
                </a:solidFill>
                <a:latin typeface="Agrandir Narrow Bold"/>
              </a:rPr>
              <a:t>Kelompok</a:t>
            </a:r>
            <a:r>
              <a:rPr lang="en-US" sz="2800" spc="408" dirty="0">
                <a:solidFill>
                  <a:srgbClr val="FFFFFF"/>
                </a:solidFill>
                <a:latin typeface="Agrandir Narrow Bold"/>
              </a:rPr>
              <a:t> 1</a:t>
            </a:r>
          </a:p>
          <a:p>
            <a:r>
              <a:rPr lang="en-US" sz="2800" spc="408" dirty="0">
                <a:solidFill>
                  <a:srgbClr val="FFFFFF"/>
                </a:solidFill>
                <a:latin typeface="Agrandir Narrow Bold"/>
              </a:rPr>
              <a:t>-Adnan Zainal Arifin</a:t>
            </a:r>
          </a:p>
          <a:p>
            <a:r>
              <a:rPr lang="en-US" sz="2800" spc="408" dirty="0">
                <a:solidFill>
                  <a:srgbClr val="FFFFFF"/>
                </a:solidFill>
                <a:latin typeface="Agrandir Narrow Bold"/>
              </a:rPr>
              <a:t>-</a:t>
            </a:r>
            <a:r>
              <a:rPr lang="en-US" sz="2800" spc="408" dirty="0" err="1">
                <a:solidFill>
                  <a:srgbClr val="FFFFFF"/>
                </a:solidFill>
                <a:latin typeface="Agrandir Narrow Bold"/>
              </a:rPr>
              <a:t>Alfahjri</a:t>
            </a:r>
            <a:r>
              <a:rPr lang="en-US" sz="2800" spc="408" dirty="0">
                <a:solidFill>
                  <a:srgbClr val="FFFFFF"/>
                </a:solidFill>
                <a:latin typeface="Agrandir Narrow Bold"/>
              </a:rPr>
              <a:t> Maulana </a:t>
            </a:r>
            <a:r>
              <a:rPr lang="en-US" sz="2800" spc="408" dirty="0" err="1">
                <a:solidFill>
                  <a:srgbClr val="FFFFFF"/>
                </a:solidFill>
                <a:latin typeface="Agrandir Narrow Bold"/>
              </a:rPr>
              <a:t>Risqi</a:t>
            </a:r>
            <a:endParaRPr lang="en-US" sz="2800" spc="408" dirty="0">
              <a:solidFill>
                <a:srgbClr val="FFFFFF"/>
              </a:solidFill>
              <a:latin typeface="Agrandir Narrow Bold"/>
            </a:endParaRPr>
          </a:p>
          <a:p>
            <a:r>
              <a:rPr lang="en-US" sz="2800" spc="408" dirty="0">
                <a:solidFill>
                  <a:srgbClr val="FFFFFF"/>
                </a:solidFill>
                <a:latin typeface="Agrandir Narrow Bold"/>
              </a:rPr>
              <a:t>-Andika Ramadhani</a:t>
            </a:r>
          </a:p>
          <a:p>
            <a:r>
              <a:rPr lang="en-US" sz="2800" spc="408" dirty="0">
                <a:solidFill>
                  <a:srgbClr val="FFFFFF"/>
                </a:solidFill>
                <a:latin typeface="Agrandir Narrow Bold"/>
              </a:rPr>
              <a:t>-Destian </a:t>
            </a:r>
            <a:r>
              <a:rPr lang="en-US" sz="2800" spc="408" dirty="0" err="1">
                <a:solidFill>
                  <a:srgbClr val="FFFFFF"/>
                </a:solidFill>
                <a:latin typeface="Agrandir Narrow Bold"/>
              </a:rPr>
              <a:t>Ramadianto</a:t>
            </a:r>
            <a:endParaRPr lang="en-US" sz="2800" spc="408" dirty="0">
              <a:solidFill>
                <a:srgbClr val="FFFFFF"/>
              </a:solidFill>
              <a:latin typeface="Agrandir Narrow Bold"/>
            </a:endParaRPr>
          </a:p>
          <a:p>
            <a:r>
              <a:rPr lang="en-US" sz="2800" spc="408" dirty="0">
                <a:solidFill>
                  <a:srgbClr val="FFFFFF"/>
                </a:solidFill>
                <a:latin typeface="Agrandir Narrow Bold"/>
              </a:rPr>
              <a:t>-Wisnu </a:t>
            </a:r>
            <a:r>
              <a:rPr lang="en-US" sz="2800" spc="408" dirty="0" err="1">
                <a:solidFill>
                  <a:srgbClr val="FFFFFF"/>
                </a:solidFill>
                <a:latin typeface="Agrandir Narrow Bold"/>
              </a:rPr>
              <a:t>saputra</a:t>
            </a:r>
            <a:endParaRPr lang="en-US" sz="2800" spc="408" dirty="0">
              <a:solidFill>
                <a:srgbClr val="FFFFFF"/>
              </a:solidFill>
              <a:latin typeface="Agrandir Narrow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-879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3" name="TextBox 3"/>
          <p:cNvSpPr txBox="1"/>
          <p:nvPr/>
        </p:nvSpPr>
        <p:spPr>
          <a:xfrm>
            <a:off x="1905000" y="494012"/>
            <a:ext cx="5594865" cy="2782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spc="209" dirty="0" err="1">
                <a:solidFill>
                  <a:srgbClr val="FFFFFF"/>
                </a:solidFill>
                <a:latin typeface="Agrandir Narrow Bold"/>
              </a:rPr>
              <a:t>Anggota</a:t>
            </a: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 :</a:t>
            </a:r>
          </a:p>
          <a:p>
            <a:pPr>
              <a:lnSpc>
                <a:spcPts val="3068"/>
              </a:lnSpc>
            </a:pPr>
            <a:endParaRPr lang="en-US" sz="2789" spc="209" dirty="0">
              <a:solidFill>
                <a:srgbClr val="FFFFFF"/>
              </a:solidFill>
              <a:latin typeface="Agrandir Narrow Bold"/>
            </a:endParaRPr>
          </a:p>
          <a:p>
            <a:pPr marL="602346" lvl="1" indent="-301173">
              <a:lnSpc>
                <a:spcPts val="3068"/>
              </a:lnSpc>
              <a:buFont typeface="Arial"/>
              <a:buChar char="•"/>
            </a:pP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Adnan Zainal Arifin</a:t>
            </a:r>
          </a:p>
          <a:p>
            <a:pPr marL="602346" lvl="1" indent="-301173">
              <a:lnSpc>
                <a:spcPts val="3068"/>
              </a:lnSpc>
              <a:buFont typeface="Arial"/>
              <a:buChar char="•"/>
            </a:pP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Destian </a:t>
            </a:r>
            <a:r>
              <a:rPr lang="en-US" sz="2789" spc="209" dirty="0" err="1">
                <a:solidFill>
                  <a:srgbClr val="FFFFFF"/>
                </a:solidFill>
                <a:latin typeface="Agrandir Narrow Bold"/>
              </a:rPr>
              <a:t>Ramadianto</a:t>
            </a:r>
            <a:endParaRPr lang="en-US" sz="2789" spc="209" dirty="0">
              <a:solidFill>
                <a:srgbClr val="FFFFFF"/>
              </a:solidFill>
              <a:latin typeface="Agrandir Narrow Bold"/>
            </a:endParaRPr>
          </a:p>
          <a:p>
            <a:pPr marL="602346" lvl="1" indent="-301173">
              <a:lnSpc>
                <a:spcPts val="3068"/>
              </a:lnSpc>
              <a:buFont typeface="Arial"/>
              <a:buChar char="•"/>
            </a:pPr>
            <a:r>
              <a:rPr lang="en-US" sz="2789" spc="209" dirty="0" err="1">
                <a:solidFill>
                  <a:srgbClr val="FFFFFF"/>
                </a:solidFill>
                <a:latin typeface="Agrandir Narrow Bold"/>
              </a:rPr>
              <a:t>Alahjri</a:t>
            </a: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2789" spc="209" dirty="0" err="1">
                <a:solidFill>
                  <a:srgbClr val="FFFFFF"/>
                </a:solidFill>
                <a:latin typeface="Agrandir Narrow Bold"/>
              </a:rPr>
              <a:t>Maulan</a:t>
            </a: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2789" spc="209" dirty="0" err="1">
                <a:solidFill>
                  <a:srgbClr val="FFFFFF"/>
                </a:solidFill>
                <a:latin typeface="Agrandir Narrow Bold"/>
              </a:rPr>
              <a:t>Risqi</a:t>
            </a:r>
            <a:endParaRPr lang="en-US" sz="2789" spc="209" dirty="0">
              <a:solidFill>
                <a:srgbClr val="FFFFFF"/>
              </a:solidFill>
              <a:latin typeface="Agrandir Narrow Bold"/>
            </a:endParaRPr>
          </a:p>
          <a:p>
            <a:pPr marL="602346" lvl="1" indent="-301173">
              <a:lnSpc>
                <a:spcPts val="3068"/>
              </a:lnSpc>
              <a:buFont typeface="Arial"/>
              <a:buChar char="•"/>
            </a:pP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Wisnu Saputra </a:t>
            </a:r>
          </a:p>
          <a:p>
            <a:pPr marL="602346" lvl="1" indent="-301173">
              <a:lnSpc>
                <a:spcPts val="3068"/>
              </a:lnSpc>
              <a:buFont typeface="Arial"/>
              <a:buChar char="•"/>
            </a:pPr>
            <a:r>
              <a:rPr lang="en-US" sz="2789" spc="209" dirty="0">
                <a:solidFill>
                  <a:srgbClr val="FFFFFF"/>
                </a:solidFill>
                <a:latin typeface="Agrandir Narrow Bold"/>
              </a:rPr>
              <a:t>Andika </a:t>
            </a:r>
            <a:r>
              <a:rPr lang="en-US" sz="2789" spc="209" dirty="0" err="1">
                <a:solidFill>
                  <a:srgbClr val="FFFFFF"/>
                </a:solidFill>
                <a:latin typeface="Agrandir Narrow Bold"/>
              </a:rPr>
              <a:t>Rahmadani</a:t>
            </a:r>
            <a:endParaRPr lang="en-US" sz="2789" spc="209" dirty="0">
              <a:solidFill>
                <a:srgbClr val="FFFFFF"/>
              </a:solidFill>
              <a:latin typeface="Agrandir Narrow Bold"/>
            </a:endParaRPr>
          </a:p>
        </p:txBody>
      </p:sp>
      <p:sp>
        <p:nvSpPr>
          <p:cNvPr id="4" name="TextBox 4"/>
          <p:cNvSpPr txBox="1"/>
          <p:nvPr/>
        </p:nvSpPr>
        <p:spPr>
          <a:xfrm rot="-5400000">
            <a:off x="-1151592" y="7078008"/>
            <a:ext cx="4081819" cy="27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70"/>
              </a:lnSpc>
            </a:pPr>
            <a:r>
              <a:rPr lang="en-US" sz="1700" spc="144">
                <a:solidFill>
                  <a:srgbClr val="FFFFFF"/>
                </a:solidFill>
                <a:latin typeface="Agrandir Narrow Bold"/>
              </a:rPr>
              <a:t>adnanzainal21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6337502" y="3512602"/>
            <a:ext cx="542617" cy="542617"/>
          </a:xfrm>
          <a:custGeom>
            <a:avLst/>
            <a:gdLst/>
            <a:ahLst/>
            <a:cxnLst/>
            <a:rect l="l" t="t" r="r" b="b"/>
            <a:pathLst>
              <a:path w="542617" h="542617">
                <a:moveTo>
                  <a:pt x="0" y="0"/>
                </a:moveTo>
                <a:lnTo>
                  <a:pt x="542618" y="0"/>
                </a:lnTo>
                <a:lnTo>
                  <a:pt x="542618" y="542617"/>
                </a:lnTo>
                <a:lnTo>
                  <a:pt x="0" y="542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16451295" y="3613977"/>
            <a:ext cx="326853" cy="328046"/>
          </a:xfrm>
          <a:custGeom>
            <a:avLst/>
            <a:gdLst/>
            <a:ahLst/>
            <a:cxnLst/>
            <a:rect l="l" t="t" r="r" b="b"/>
            <a:pathLst>
              <a:path w="326853" h="328046">
                <a:moveTo>
                  <a:pt x="0" y="0"/>
                </a:moveTo>
                <a:lnTo>
                  <a:pt x="326853" y="0"/>
                </a:lnTo>
                <a:lnTo>
                  <a:pt x="326853" y="328046"/>
                </a:lnTo>
                <a:lnTo>
                  <a:pt x="0" y="328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6382893" y="4943822"/>
            <a:ext cx="497226" cy="497226"/>
          </a:xfrm>
          <a:custGeom>
            <a:avLst/>
            <a:gdLst/>
            <a:ahLst/>
            <a:cxnLst/>
            <a:rect l="l" t="t" r="r" b="b"/>
            <a:pathLst>
              <a:path w="497226" h="497226">
                <a:moveTo>
                  <a:pt x="0" y="0"/>
                </a:moveTo>
                <a:lnTo>
                  <a:pt x="497227" y="0"/>
                </a:lnTo>
                <a:lnTo>
                  <a:pt x="497227" y="497226"/>
                </a:lnTo>
                <a:lnTo>
                  <a:pt x="0" y="49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16519262" y="5025068"/>
            <a:ext cx="224489" cy="344705"/>
          </a:xfrm>
          <a:custGeom>
            <a:avLst/>
            <a:gdLst/>
            <a:ahLst/>
            <a:cxnLst/>
            <a:rect l="l" t="t" r="r" b="b"/>
            <a:pathLst>
              <a:path w="224489" h="344705">
                <a:moveTo>
                  <a:pt x="0" y="0"/>
                </a:moveTo>
                <a:lnTo>
                  <a:pt x="224489" y="0"/>
                </a:lnTo>
                <a:lnTo>
                  <a:pt x="224489" y="344705"/>
                </a:lnTo>
                <a:lnTo>
                  <a:pt x="0" y="3447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0" name="Group 10"/>
          <p:cNvGrpSpPr/>
          <p:nvPr/>
        </p:nvGrpSpPr>
        <p:grpSpPr>
          <a:xfrm>
            <a:off x="7499865" y="362936"/>
            <a:ext cx="9499225" cy="2055203"/>
            <a:chOff x="0" y="0"/>
            <a:chExt cx="2501854" cy="5412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01853" cy="541288"/>
            </a:xfrm>
            <a:custGeom>
              <a:avLst/>
              <a:gdLst/>
              <a:ahLst/>
              <a:cxnLst/>
              <a:rect l="l" t="t" r="r" b="b"/>
              <a:pathLst>
                <a:path w="2501853" h="541288">
                  <a:moveTo>
                    <a:pt x="0" y="0"/>
                  </a:moveTo>
                  <a:lnTo>
                    <a:pt x="2501853" y="0"/>
                  </a:lnTo>
                  <a:lnTo>
                    <a:pt x="2501853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76516" y="841786"/>
            <a:ext cx="9828785" cy="12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sz="8374" spc="334" dirty="0">
                <a:solidFill>
                  <a:srgbClr val="FFFFFF"/>
                </a:solidFill>
                <a:latin typeface="Open Sauce Medium"/>
              </a:rPr>
              <a:t>MATUR NUWUN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82203" y="3636025"/>
            <a:ext cx="4929265" cy="31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46"/>
              </a:lnSpc>
            </a:pPr>
            <a:r>
              <a:rPr lang="en-US" sz="1860" spc="158" dirty="0">
                <a:solidFill>
                  <a:srgbClr val="FFFFFF"/>
                </a:solidFill>
                <a:latin typeface="Agrandir Narrow Bold"/>
              </a:rPr>
              <a:t>adnanzainal.netfly.id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41789" y="4994124"/>
            <a:ext cx="4934702" cy="357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sz="1860" dirty="0">
                <a:solidFill>
                  <a:srgbClr val="FFFFFF"/>
                </a:solidFill>
                <a:latin typeface="Agrandir Narrow Bold"/>
              </a:rPr>
              <a:t>SMK Pancasila 8 </a:t>
            </a:r>
            <a:r>
              <a:rPr lang="en-US" sz="1860" dirty="0" err="1">
                <a:solidFill>
                  <a:srgbClr val="FFFFFF"/>
                </a:solidFill>
                <a:latin typeface="Agrandir Narrow Bold"/>
              </a:rPr>
              <a:t>Slogohimo</a:t>
            </a:r>
            <a:endParaRPr lang="en-US" sz="1860" dirty="0">
              <a:solidFill>
                <a:srgbClr val="FFFFFF"/>
              </a:solidFill>
              <a:latin typeface="Agrandir Narrow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6337502" y="4186295"/>
            <a:ext cx="542617" cy="542617"/>
          </a:xfrm>
          <a:custGeom>
            <a:avLst/>
            <a:gdLst/>
            <a:ahLst/>
            <a:cxnLst/>
            <a:rect l="l" t="t" r="r" b="b"/>
            <a:pathLst>
              <a:path w="542617" h="542617">
                <a:moveTo>
                  <a:pt x="0" y="0"/>
                </a:moveTo>
                <a:lnTo>
                  <a:pt x="542618" y="0"/>
                </a:lnTo>
                <a:lnTo>
                  <a:pt x="542618" y="542618"/>
                </a:lnTo>
                <a:lnTo>
                  <a:pt x="0" y="542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16451295" y="4287670"/>
            <a:ext cx="326853" cy="328046"/>
          </a:xfrm>
          <a:custGeom>
            <a:avLst/>
            <a:gdLst/>
            <a:ahLst/>
            <a:cxnLst/>
            <a:rect l="l" t="t" r="r" b="b"/>
            <a:pathLst>
              <a:path w="326853" h="328046">
                <a:moveTo>
                  <a:pt x="0" y="0"/>
                </a:moveTo>
                <a:lnTo>
                  <a:pt x="326853" y="0"/>
                </a:lnTo>
                <a:lnTo>
                  <a:pt x="326853" y="328046"/>
                </a:lnTo>
                <a:lnTo>
                  <a:pt x="0" y="328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11276958" y="4324892"/>
            <a:ext cx="4929265" cy="31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46"/>
              </a:lnSpc>
            </a:pPr>
            <a:r>
              <a:rPr lang="en-US" sz="1860" spc="158" dirty="0">
                <a:solidFill>
                  <a:srgbClr val="FFFFFF"/>
                </a:solidFill>
                <a:latin typeface="Agrandir Narrow Bold"/>
              </a:rPr>
              <a:t>alfahjri.000webhosht.com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A840A763-52DC-2804-A65C-C716246D4840}"/>
              </a:ext>
            </a:extLst>
          </p:cNvPr>
          <p:cNvSpPr txBox="1"/>
          <p:nvPr/>
        </p:nvSpPr>
        <p:spPr>
          <a:xfrm>
            <a:off x="2111509" y="4968056"/>
            <a:ext cx="10705154" cy="3163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“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Hargailah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Gurumu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, Kita Tampa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Seorang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Guru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Bukanlah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Apa-Apa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Dilihat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Dari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seyuman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Bapak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Efri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terlihat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Sangat Lelah Tapi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Beliau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Masih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Semangat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Mengajar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Kita  ”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Tapi Daripada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Senyuman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Beliau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Lebih Manis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Lagi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grandir Narrow Bold"/>
              </a:rPr>
              <a:t>Senyuman</a:t>
            </a:r>
            <a:r>
              <a:rPr lang="en-US" sz="2800" dirty="0">
                <a:solidFill>
                  <a:srgbClr val="FFFFFF"/>
                </a:solidFill>
                <a:latin typeface="Agrandir Narrow Bold"/>
              </a:rPr>
              <a:t> Dia❤</a:t>
            </a:r>
            <a:endParaRPr lang="en-US" sz="1100" dirty="0">
              <a:solidFill>
                <a:srgbClr val="FFFFFF"/>
              </a:solidFill>
              <a:latin typeface="Agrandir Narrow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AutoShape 3"/>
          <p:cNvSpPr/>
          <p:nvPr/>
        </p:nvSpPr>
        <p:spPr>
          <a:xfrm flipH="1">
            <a:off x="3838745" y="2409296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3838553" y="1301944"/>
            <a:ext cx="10091661" cy="43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3034" spc="97">
                <a:solidFill>
                  <a:srgbClr val="FFFFFF"/>
                </a:solidFill>
                <a:latin typeface="Days"/>
              </a:rPr>
              <a:t>CSS</a:t>
            </a:r>
          </a:p>
          <a:p>
            <a:pPr algn="ctr">
              <a:lnSpc>
                <a:spcPts val="3338"/>
              </a:lnSpc>
            </a:pPr>
            <a:r>
              <a:rPr lang="en-US" sz="3034" spc="97">
                <a:solidFill>
                  <a:srgbClr val="FFFFFF"/>
                </a:solidFill>
                <a:latin typeface="Days"/>
              </a:rPr>
              <a:t> (Cascading style sheet)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006" y="2964208"/>
            <a:ext cx="15165989" cy="4777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Adalah bahasa yang digunakan untuk membantu menata tata letak sebuah halaman web.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Terkadang element yang terpasang di html hanya mempunyai satu propertis saja, maka dengan bantuan CSS setiap element di dalam html bisa dimodifikasi.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Oleh karena itu setiap element yang dibuat dengan CSS bisa mempunyai sifat inheritance (turunan).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Pendeklarasian sebuah CSS berada pada hirarki head pada hirarki HTML.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Setiap element di dalam CSS mempunyai atribut masing-masing, misal font-size:10px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AutoShape 3"/>
          <p:cNvSpPr/>
          <p:nvPr/>
        </p:nvSpPr>
        <p:spPr>
          <a:xfrm flipH="1">
            <a:off x="3838745" y="2409296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3838553" y="1301944"/>
            <a:ext cx="10091661" cy="43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3034" spc="97">
                <a:solidFill>
                  <a:srgbClr val="FFFFFF"/>
                </a:solidFill>
                <a:latin typeface="Days"/>
              </a:rPr>
              <a:t>CSS</a:t>
            </a:r>
          </a:p>
          <a:p>
            <a:pPr algn="ctr">
              <a:lnSpc>
                <a:spcPts val="3338"/>
              </a:lnSpc>
            </a:pPr>
            <a:r>
              <a:rPr lang="en-US" sz="3034" spc="97">
                <a:solidFill>
                  <a:srgbClr val="FFFFFF"/>
                </a:solidFill>
                <a:latin typeface="Days"/>
              </a:rPr>
              <a:t> (Cascading style sheet)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006" y="2964208"/>
            <a:ext cx="15165989" cy="424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1"/>
              </a:lnSpc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Kenapa CSS Penting: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CSS memungkinkan Anda untuk memberikan tampilan yang konsisten pada semua halaman web dalam situs Anda.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Ini memisahkan konten dari presentasi, sehingga konten dapat diubah tanpa harus memengaruhi tampilan.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uce Light"/>
              </a:rPr>
              <a:t>Responsif: Dengan CSS, Anda dapat membuat situs web yang responsif, artinya situs akan terlihat baik di berbagai perangkat, dari desktop hingga ponsel.</a:t>
            </a:r>
          </a:p>
          <a:p>
            <a:pPr algn="just">
              <a:lnSpc>
                <a:spcPts val="4271"/>
              </a:lnSpc>
            </a:pPr>
            <a:endParaRPr lang="en-US" sz="2906">
              <a:solidFill>
                <a:srgbClr val="FFFFFF"/>
              </a:solidFill>
              <a:latin typeface="Open Sauc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AutoShape 3"/>
          <p:cNvSpPr/>
          <p:nvPr/>
        </p:nvSpPr>
        <p:spPr>
          <a:xfrm flipH="1">
            <a:off x="3838745" y="2409296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4263026" y="1330519"/>
            <a:ext cx="9762106" cy="75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5335" spc="170" dirty="0">
                <a:solidFill>
                  <a:srgbClr val="FFFFFF"/>
                </a:solidFill>
                <a:latin typeface="Days"/>
              </a:rPr>
              <a:t>Inline, </a:t>
            </a:r>
            <a:r>
              <a:rPr lang="en-US" sz="5335" spc="170" dirty="0" err="1">
                <a:solidFill>
                  <a:srgbClr val="FFFFFF"/>
                </a:solidFill>
                <a:latin typeface="Days"/>
              </a:rPr>
              <a:t>Intenal</a:t>
            </a:r>
            <a:r>
              <a:rPr lang="en-US" sz="5335" spc="170" dirty="0">
                <a:solidFill>
                  <a:srgbClr val="FFFFFF"/>
                </a:solidFill>
                <a:latin typeface="Days"/>
              </a:rPr>
              <a:t>, External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006" y="2964208"/>
            <a:ext cx="15165989" cy="2153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711" lvl="1" algn="just">
              <a:lnSpc>
                <a:spcPts val="4271"/>
              </a:lnSpc>
            </a:pP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Penulisan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element (selector) CSS dalam HTML 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ada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3 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kelompok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: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1.</a:t>
            </a:r>
            <a:r>
              <a:rPr lang="en-US" sz="3200" spc="170" dirty="0">
                <a:solidFill>
                  <a:srgbClr val="FFFFFF"/>
                </a:solidFill>
                <a:latin typeface="Days"/>
              </a:rPr>
              <a:t> Inline CSS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2.</a:t>
            </a:r>
            <a:r>
              <a:rPr lang="en-US" sz="3200" spc="170" dirty="0">
                <a:solidFill>
                  <a:srgbClr val="FFFFFF"/>
                </a:solidFill>
                <a:latin typeface="Days"/>
              </a:rPr>
              <a:t> </a:t>
            </a:r>
            <a:r>
              <a:rPr lang="en-US" sz="3200" spc="170" dirty="0" err="1">
                <a:solidFill>
                  <a:srgbClr val="FFFFFF"/>
                </a:solidFill>
                <a:latin typeface="Days"/>
              </a:rPr>
              <a:t>Intenal</a:t>
            </a:r>
            <a:r>
              <a:rPr lang="en-US" sz="3200" spc="170" dirty="0">
                <a:solidFill>
                  <a:srgbClr val="FFFFFF"/>
                </a:solidFill>
                <a:latin typeface="Days"/>
              </a:rPr>
              <a:t> 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CSS  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3. </a:t>
            </a:r>
            <a:r>
              <a:rPr lang="en-US" sz="3200" spc="170" dirty="0">
                <a:solidFill>
                  <a:srgbClr val="FFFFFF"/>
                </a:solidFill>
                <a:latin typeface="Days"/>
              </a:rPr>
              <a:t>External 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CSS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AutoShape 3"/>
          <p:cNvSpPr/>
          <p:nvPr/>
        </p:nvSpPr>
        <p:spPr>
          <a:xfrm flipH="1">
            <a:off x="3838745" y="2409296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4263026" y="1330519"/>
            <a:ext cx="9762106" cy="75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5335" spc="170">
                <a:solidFill>
                  <a:srgbClr val="FFFFFF"/>
                </a:solidFill>
                <a:latin typeface="Days"/>
              </a:rPr>
              <a:t>Selectors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006" y="2964208"/>
            <a:ext cx="15165989" cy="2110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Penulisan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element (selector) CSS dalam HTML 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ada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3 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kelompok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: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1.CSS Tag HTML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2.CSS Element id</a:t>
            </a:r>
          </a:p>
          <a:p>
            <a:pPr marL="627421" lvl="1" indent="-313710" algn="just">
              <a:lnSpc>
                <a:spcPts val="4271"/>
              </a:lnSpc>
              <a:buFont typeface="Arial"/>
              <a:buChar char="•"/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3.CSS Element class</a:t>
            </a:r>
          </a:p>
        </p:txBody>
      </p:sp>
    </p:spTree>
    <p:extLst>
      <p:ext uri="{BB962C8B-B14F-4D97-AF65-F5344CB8AC3E}">
        <p14:creationId xmlns:p14="http://schemas.microsoft.com/office/powerpoint/2010/main" val="228219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AutoShape 3"/>
          <p:cNvSpPr/>
          <p:nvPr/>
        </p:nvSpPr>
        <p:spPr>
          <a:xfrm flipH="1">
            <a:off x="3838745" y="2409296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4263026" y="1330519"/>
            <a:ext cx="9762106" cy="75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5335" spc="170">
                <a:solidFill>
                  <a:srgbClr val="FFFFFF"/>
                </a:solidFill>
                <a:latin typeface="Days"/>
              </a:rPr>
              <a:t>Penulisan css tag html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006" y="2964208"/>
            <a:ext cx="15165989" cy="4777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1"/>
              </a:lnSpc>
            </a:pPr>
            <a:endParaRPr dirty="0"/>
          </a:p>
          <a:p>
            <a:pPr algn="just">
              <a:lnSpc>
                <a:spcPts val="4271"/>
              </a:lnSpc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Dalam 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penulisan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CSS tag HTML, adalah 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cukup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dengan 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memberikan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element pada setiap element HTML yang 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akan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diberi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atribut pada CSS.</a:t>
            </a:r>
          </a:p>
          <a:p>
            <a:pPr algn="just">
              <a:lnSpc>
                <a:spcPts val="4271"/>
              </a:lnSpc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Contoh :</a:t>
            </a:r>
          </a:p>
          <a:p>
            <a:pPr algn="just">
              <a:lnSpc>
                <a:spcPts val="4271"/>
              </a:lnSpc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Body {  background-color:#CCCCCC;</a:t>
            </a:r>
          </a:p>
          <a:p>
            <a:pPr algn="just">
              <a:lnSpc>
                <a:spcPts val="4271"/>
              </a:lnSpc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             font-family : arial;</a:t>
            </a:r>
          </a:p>
          <a:p>
            <a:pPr algn="just">
              <a:lnSpc>
                <a:spcPts val="4271"/>
              </a:lnSpc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             color:#000000;</a:t>
            </a:r>
          </a:p>
          <a:p>
            <a:pPr algn="just">
              <a:lnSpc>
                <a:spcPts val="4271"/>
              </a:lnSpc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             font-size:12px;</a:t>
            </a:r>
          </a:p>
          <a:p>
            <a:pPr algn="just">
              <a:lnSpc>
                <a:spcPts val="4271"/>
              </a:lnSpc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           }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AutoShape 3"/>
          <p:cNvSpPr/>
          <p:nvPr/>
        </p:nvSpPr>
        <p:spPr>
          <a:xfrm flipH="1">
            <a:off x="3838745" y="2409296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3395002" y="1330519"/>
            <a:ext cx="11497997" cy="75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5335" spc="170">
                <a:solidFill>
                  <a:srgbClr val="FFFFFF"/>
                </a:solidFill>
                <a:latin typeface="Days"/>
              </a:rPr>
              <a:t>MODEL KOTAK (BOX model)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8322" y="2954683"/>
            <a:ext cx="16051357" cy="5061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4048" lvl="1" indent="-332024" algn="just">
              <a:lnSpc>
                <a:spcPts val="4521"/>
              </a:lnSpc>
              <a:buFont typeface="Arial"/>
              <a:buChar char="•"/>
            </a:pPr>
            <a:r>
              <a:rPr lang="en-US" sz="3075">
                <a:solidFill>
                  <a:srgbClr val="FFFFFF"/>
                </a:solidFill>
                <a:latin typeface="Open Sauce"/>
              </a:rPr>
              <a:t>Di dalam pengaturan tata letak sebuah halaman web site agar terlihat menarik seringkali dikotak-kotak/di blok dan diletakkan di beberapa bagian halaman website. </a:t>
            </a:r>
          </a:p>
          <a:p>
            <a:pPr marL="664048" lvl="1" indent="-332024" algn="just">
              <a:lnSpc>
                <a:spcPts val="4521"/>
              </a:lnSpc>
              <a:buFont typeface="Arial"/>
              <a:buChar char="•"/>
            </a:pPr>
            <a:r>
              <a:rPr lang="en-US" sz="3075">
                <a:solidFill>
                  <a:srgbClr val="FFFFFF"/>
                </a:solidFill>
                <a:latin typeface="Open Sauce"/>
              </a:rPr>
              <a:t>Pengkotak-kotakan tersebut tidak lepas dari beberapa blok (blok kotak) yang berisi tentang bagian-bagian yang akan ditampilkan di halaman web browser, kotak-kotak tersebut secara virtual digambarkan ke dalam tata letak halaman web site. </a:t>
            </a:r>
          </a:p>
          <a:p>
            <a:pPr marL="664048" lvl="1" indent="-332024" algn="just">
              <a:lnSpc>
                <a:spcPts val="4521"/>
              </a:lnSpc>
              <a:buFont typeface="Arial"/>
              <a:buChar char="•"/>
            </a:pPr>
            <a:r>
              <a:rPr lang="en-US" sz="3075">
                <a:solidFill>
                  <a:srgbClr val="FFFFFF"/>
                </a:solidFill>
                <a:latin typeface="Open Sauce"/>
              </a:rPr>
              <a:t>Misalnya : kotak untuk header, kotak footer, kotak isi halaman, kotak kanan atau kotak kiri.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3" name="AutoShape 3"/>
          <p:cNvSpPr/>
          <p:nvPr/>
        </p:nvSpPr>
        <p:spPr>
          <a:xfrm flipH="1">
            <a:off x="3838745" y="2409296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3395002" y="1330519"/>
            <a:ext cx="11497997" cy="75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5335" spc="170" dirty="0">
                <a:solidFill>
                  <a:srgbClr val="FFFFFF"/>
                </a:solidFill>
                <a:latin typeface="Days"/>
              </a:rPr>
              <a:t>CSS </a:t>
            </a:r>
            <a:r>
              <a:rPr lang="en-US" sz="5335" spc="170" dirty="0" err="1">
                <a:solidFill>
                  <a:srgbClr val="FFFFFF"/>
                </a:solidFill>
                <a:latin typeface="Days"/>
              </a:rPr>
              <a:t>Bekerja</a:t>
            </a:r>
            <a:r>
              <a:rPr lang="en-US" sz="5335" spc="170" dirty="0">
                <a:solidFill>
                  <a:srgbClr val="FFFFFF"/>
                </a:solidFill>
                <a:latin typeface="Days"/>
              </a:rPr>
              <a:t> Pada 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13676C-0CE4-FFF8-8429-6766AAE22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88194"/>
            <a:ext cx="8543925" cy="3296546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1FB96E3B-E627-13E3-9D66-71A6322A8131}"/>
              </a:ext>
            </a:extLst>
          </p:cNvPr>
          <p:cNvSpPr txBox="1"/>
          <p:nvPr/>
        </p:nvSpPr>
        <p:spPr>
          <a:xfrm>
            <a:off x="9906000" y="2834362"/>
            <a:ext cx="6324600" cy="1050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3711" lvl="1">
              <a:lnSpc>
                <a:spcPts val="4271"/>
              </a:lnSpc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Proses CSS 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bekerja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pada HTML 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melalui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beberapa 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tahapan</a:t>
            </a:r>
            <a:endParaRPr lang="en-US" sz="2906" dirty="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C0AF3441-D52C-BF3C-CF83-81C901401A5C}"/>
              </a:ext>
            </a:extLst>
          </p:cNvPr>
          <p:cNvSpPr txBox="1"/>
          <p:nvPr/>
        </p:nvSpPr>
        <p:spPr>
          <a:xfrm>
            <a:off x="9906000" y="4539761"/>
            <a:ext cx="8001000" cy="4359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3711" lvl="1">
              <a:lnSpc>
                <a:spcPts val="4271"/>
              </a:lnSpc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1. **Parsing HTML:**</a:t>
            </a:r>
          </a:p>
          <a:p>
            <a:pPr marL="313711" lvl="1">
              <a:lnSpc>
                <a:spcPts val="4271"/>
              </a:lnSpc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2. **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Pemrosesan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DOM dan CSSOM:**</a:t>
            </a:r>
          </a:p>
          <a:p>
            <a:pPr marL="313711" lvl="1">
              <a:lnSpc>
                <a:spcPts val="4271"/>
              </a:lnSpc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3. **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Menghubungkan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CSS ke DOM:**</a:t>
            </a:r>
          </a:p>
          <a:p>
            <a:pPr marL="313711" lvl="1">
              <a:lnSpc>
                <a:spcPts val="4271"/>
              </a:lnSpc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4. **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Perhitungan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Nilai 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Stil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:**</a:t>
            </a:r>
          </a:p>
          <a:p>
            <a:pPr marL="313711" lvl="1">
              <a:lnSpc>
                <a:spcPts val="4271"/>
              </a:lnSpc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5. **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Menggambar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Layar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:**</a:t>
            </a:r>
          </a:p>
          <a:p>
            <a:pPr marL="313711" lvl="1">
              <a:lnSpc>
                <a:spcPts val="4271"/>
              </a:lnSpc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6. **Reflow dan Repaint:**</a:t>
            </a:r>
          </a:p>
          <a:p>
            <a:pPr marL="313711" lvl="1">
              <a:lnSpc>
                <a:spcPts val="4271"/>
              </a:lnSpc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7. **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Interaksi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 Pengguna:**</a:t>
            </a:r>
          </a:p>
          <a:p>
            <a:pPr marL="313711" lvl="1">
              <a:lnSpc>
                <a:spcPts val="4271"/>
              </a:lnSpc>
            </a:pPr>
            <a:r>
              <a:rPr lang="en-US" sz="2906" dirty="0">
                <a:solidFill>
                  <a:srgbClr val="FFFFFF"/>
                </a:solidFill>
                <a:latin typeface="Open Sauce Light"/>
              </a:rPr>
              <a:t>8. **Perubahan </a:t>
            </a:r>
            <a:r>
              <a:rPr lang="en-US" sz="2906" dirty="0" err="1">
                <a:solidFill>
                  <a:srgbClr val="FFFFFF"/>
                </a:solidFill>
                <a:latin typeface="Open Sauce Light"/>
              </a:rPr>
              <a:t>Dinamis</a:t>
            </a:r>
            <a:r>
              <a:rPr lang="en-US" sz="2906" dirty="0">
                <a:solidFill>
                  <a:srgbClr val="FFFFFF"/>
                </a:solidFill>
                <a:latin typeface="Open Sauce Light"/>
              </a:rPr>
              <a:t>:**</a:t>
            </a:r>
          </a:p>
        </p:txBody>
      </p:sp>
    </p:spTree>
    <p:extLst>
      <p:ext uri="{BB962C8B-B14F-4D97-AF65-F5344CB8AC3E}">
        <p14:creationId xmlns:p14="http://schemas.microsoft.com/office/powerpoint/2010/main" val="1272600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21" y="-1553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AutoShape 3"/>
          <p:cNvSpPr/>
          <p:nvPr/>
        </p:nvSpPr>
        <p:spPr>
          <a:xfrm flipH="1">
            <a:off x="3838666" y="4342688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3040434" y="3419310"/>
            <a:ext cx="11844999" cy="977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r>
              <a:rPr lang="en-US" sz="13800" spc="170" dirty="0" err="1">
                <a:solidFill>
                  <a:srgbClr val="FFFFFF"/>
                </a:solidFill>
                <a:latin typeface="Days"/>
              </a:rPr>
              <a:t>QnA</a:t>
            </a:r>
            <a:endParaRPr lang="en-US" sz="13800" spc="170" dirty="0">
              <a:solidFill>
                <a:srgbClr val="FFFFFF"/>
              </a:solidFill>
              <a:latin typeface="Day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5BB0926-5D46-954C-D89F-FF72B6736CC9}"/>
              </a:ext>
            </a:extLst>
          </p:cNvPr>
          <p:cNvSpPr/>
          <p:nvPr/>
        </p:nvSpPr>
        <p:spPr>
          <a:xfrm>
            <a:off x="17077696" y="333186"/>
            <a:ext cx="542617" cy="542617"/>
          </a:xfrm>
          <a:custGeom>
            <a:avLst/>
            <a:gdLst/>
            <a:ahLst/>
            <a:cxnLst/>
            <a:rect l="l" t="t" r="r" b="b"/>
            <a:pathLst>
              <a:path w="542617" h="542617">
                <a:moveTo>
                  <a:pt x="0" y="0"/>
                </a:moveTo>
                <a:lnTo>
                  <a:pt x="542618" y="0"/>
                </a:lnTo>
                <a:lnTo>
                  <a:pt x="542618" y="542617"/>
                </a:lnTo>
                <a:lnTo>
                  <a:pt x="0" y="542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F872A80-2014-BA15-A171-6B583BC0527E}"/>
              </a:ext>
            </a:extLst>
          </p:cNvPr>
          <p:cNvSpPr/>
          <p:nvPr/>
        </p:nvSpPr>
        <p:spPr>
          <a:xfrm>
            <a:off x="17191489" y="434561"/>
            <a:ext cx="326853" cy="328046"/>
          </a:xfrm>
          <a:custGeom>
            <a:avLst/>
            <a:gdLst/>
            <a:ahLst/>
            <a:cxnLst/>
            <a:rect l="l" t="t" r="r" b="b"/>
            <a:pathLst>
              <a:path w="326853" h="328046">
                <a:moveTo>
                  <a:pt x="0" y="0"/>
                </a:moveTo>
                <a:lnTo>
                  <a:pt x="326853" y="0"/>
                </a:lnTo>
                <a:lnTo>
                  <a:pt x="326853" y="328046"/>
                </a:lnTo>
                <a:lnTo>
                  <a:pt x="0" y="328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1B274EA-1E6B-B468-1118-6EB8325EE5FF}"/>
              </a:ext>
            </a:extLst>
          </p:cNvPr>
          <p:cNvSpPr/>
          <p:nvPr/>
        </p:nvSpPr>
        <p:spPr>
          <a:xfrm>
            <a:off x="17123087" y="1764406"/>
            <a:ext cx="497226" cy="497226"/>
          </a:xfrm>
          <a:custGeom>
            <a:avLst/>
            <a:gdLst/>
            <a:ahLst/>
            <a:cxnLst/>
            <a:rect l="l" t="t" r="r" b="b"/>
            <a:pathLst>
              <a:path w="497226" h="497226">
                <a:moveTo>
                  <a:pt x="0" y="0"/>
                </a:moveTo>
                <a:lnTo>
                  <a:pt x="497227" y="0"/>
                </a:lnTo>
                <a:lnTo>
                  <a:pt x="497227" y="497226"/>
                </a:lnTo>
                <a:lnTo>
                  <a:pt x="0" y="49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C11CE50-47BE-45E5-116D-34BD33B054B1}"/>
              </a:ext>
            </a:extLst>
          </p:cNvPr>
          <p:cNvSpPr/>
          <p:nvPr/>
        </p:nvSpPr>
        <p:spPr>
          <a:xfrm>
            <a:off x="17259456" y="1845652"/>
            <a:ext cx="224489" cy="344705"/>
          </a:xfrm>
          <a:custGeom>
            <a:avLst/>
            <a:gdLst/>
            <a:ahLst/>
            <a:cxnLst/>
            <a:rect l="l" t="t" r="r" b="b"/>
            <a:pathLst>
              <a:path w="224489" h="344705">
                <a:moveTo>
                  <a:pt x="0" y="0"/>
                </a:moveTo>
                <a:lnTo>
                  <a:pt x="224489" y="0"/>
                </a:lnTo>
                <a:lnTo>
                  <a:pt x="224489" y="344705"/>
                </a:lnTo>
                <a:lnTo>
                  <a:pt x="0" y="3447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21855BF7-1E77-4C00-4CF1-5C1E70F9EF99}"/>
              </a:ext>
            </a:extLst>
          </p:cNvPr>
          <p:cNvSpPr txBox="1"/>
          <p:nvPr/>
        </p:nvSpPr>
        <p:spPr>
          <a:xfrm>
            <a:off x="12022397" y="456609"/>
            <a:ext cx="492926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46"/>
              </a:lnSpc>
            </a:pPr>
            <a:r>
              <a:rPr lang="en-US" sz="1860" spc="158" dirty="0">
                <a:solidFill>
                  <a:srgbClr val="FFFFFF"/>
                </a:solidFill>
                <a:latin typeface="Agrandir Narrow Bold"/>
              </a:rPr>
              <a:t>adnanzainal10.netlify.app/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D5D03913-D941-4F5F-AA7C-7A085F4F4C0E}"/>
              </a:ext>
            </a:extLst>
          </p:cNvPr>
          <p:cNvSpPr txBox="1"/>
          <p:nvPr/>
        </p:nvSpPr>
        <p:spPr>
          <a:xfrm>
            <a:off x="11981983" y="1814708"/>
            <a:ext cx="4934702" cy="357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sz="1860" dirty="0">
                <a:solidFill>
                  <a:srgbClr val="FFFFFF"/>
                </a:solidFill>
                <a:latin typeface="Agrandir Narrow Bold"/>
              </a:rPr>
              <a:t>SMK Pancasila 8 </a:t>
            </a:r>
            <a:r>
              <a:rPr lang="en-US" sz="1860" dirty="0" err="1">
                <a:solidFill>
                  <a:srgbClr val="FFFFFF"/>
                </a:solidFill>
                <a:latin typeface="Agrandir Narrow Bold"/>
              </a:rPr>
              <a:t>Slogohimo</a:t>
            </a:r>
            <a:endParaRPr lang="en-US" sz="1860" dirty="0">
              <a:solidFill>
                <a:srgbClr val="FFFFFF"/>
              </a:solidFill>
              <a:latin typeface="Agrandir Narrow Bold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5FB07970-F309-8C12-2BC4-735B516E94A3}"/>
              </a:ext>
            </a:extLst>
          </p:cNvPr>
          <p:cNvSpPr/>
          <p:nvPr/>
        </p:nvSpPr>
        <p:spPr>
          <a:xfrm>
            <a:off x="17077696" y="1006879"/>
            <a:ext cx="542617" cy="542617"/>
          </a:xfrm>
          <a:custGeom>
            <a:avLst/>
            <a:gdLst/>
            <a:ahLst/>
            <a:cxnLst/>
            <a:rect l="l" t="t" r="r" b="b"/>
            <a:pathLst>
              <a:path w="542617" h="542617">
                <a:moveTo>
                  <a:pt x="0" y="0"/>
                </a:moveTo>
                <a:lnTo>
                  <a:pt x="542618" y="0"/>
                </a:lnTo>
                <a:lnTo>
                  <a:pt x="542618" y="542618"/>
                </a:lnTo>
                <a:lnTo>
                  <a:pt x="0" y="542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21C1E692-93E2-FD8B-C1F3-4F019A6E7E6F}"/>
              </a:ext>
            </a:extLst>
          </p:cNvPr>
          <p:cNvSpPr/>
          <p:nvPr/>
        </p:nvSpPr>
        <p:spPr>
          <a:xfrm>
            <a:off x="17191489" y="1108254"/>
            <a:ext cx="326853" cy="328046"/>
          </a:xfrm>
          <a:custGeom>
            <a:avLst/>
            <a:gdLst/>
            <a:ahLst/>
            <a:cxnLst/>
            <a:rect l="l" t="t" r="r" b="b"/>
            <a:pathLst>
              <a:path w="326853" h="328046">
                <a:moveTo>
                  <a:pt x="0" y="0"/>
                </a:moveTo>
                <a:lnTo>
                  <a:pt x="326853" y="0"/>
                </a:lnTo>
                <a:lnTo>
                  <a:pt x="326853" y="328046"/>
                </a:lnTo>
                <a:lnTo>
                  <a:pt x="0" y="328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BBF48841-A480-D4E3-2895-63DF3659D477}"/>
              </a:ext>
            </a:extLst>
          </p:cNvPr>
          <p:cNvSpPr txBox="1"/>
          <p:nvPr/>
        </p:nvSpPr>
        <p:spPr>
          <a:xfrm>
            <a:off x="12017152" y="1145476"/>
            <a:ext cx="4929265" cy="31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46"/>
              </a:lnSpc>
            </a:pPr>
            <a:r>
              <a:rPr lang="en-US" sz="1860" spc="158" dirty="0">
                <a:solidFill>
                  <a:srgbClr val="FFFFFF"/>
                </a:solidFill>
                <a:latin typeface="Agrandir Narrow Bold"/>
              </a:rPr>
              <a:t>alfahjri.000webhosht.com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606349C-14B1-67A4-0352-6FF024F94307}"/>
              </a:ext>
            </a:extLst>
          </p:cNvPr>
          <p:cNvSpPr txBox="1"/>
          <p:nvPr/>
        </p:nvSpPr>
        <p:spPr>
          <a:xfrm>
            <a:off x="6676649" y="4774873"/>
            <a:ext cx="4934702" cy="368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8"/>
              </a:lnSpc>
            </a:pPr>
            <a:r>
              <a:rPr lang="en-US" sz="4000" dirty="0">
                <a:solidFill>
                  <a:srgbClr val="FFFFFF"/>
                </a:solidFill>
                <a:latin typeface="Agrandir Narrow Bold"/>
              </a:rPr>
              <a:t>“Sei Tanya Jawab”</a:t>
            </a:r>
          </a:p>
        </p:txBody>
      </p:sp>
    </p:spTree>
    <p:extLst>
      <p:ext uri="{BB962C8B-B14F-4D97-AF65-F5344CB8AC3E}">
        <p14:creationId xmlns:p14="http://schemas.microsoft.com/office/powerpoint/2010/main" val="3946049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30303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545</Words>
  <Application>Microsoft Office PowerPoint</Application>
  <PresentationFormat>Custom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Agrandir Narrow Bold</vt:lpstr>
      <vt:lpstr>Open Sauce</vt:lpstr>
      <vt:lpstr>Calibri</vt:lpstr>
      <vt:lpstr>Arial</vt:lpstr>
      <vt:lpstr>Days</vt:lpstr>
      <vt:lpstr>Open Sauce Medium</vt:lpstr>
      <vt:lpstr>Open Sauce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Professional Business Strategy Presentation</dc:title>
  <cp:lastModifiedBy>Adnan Zainal</cp:lastModifiedBy>
  <cp:revision>9</cp:revision>
  <dcterms:created xsi:type="dcterms:W3CDTF">2006-08-16T00:00:00Z</dcterms:created>
  <dcterms:modified xsi:type="dcterms:W3CDTF">2023-10-11T14:17:13Z</dcterms:modified>
  <dc:identifier>DAFwTf6qs24</dc:identifier>
</cp:coreProperties>
</file>